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" panose="020B0604020202020204" charset="0"/>
      <p:regular r:id="rId10"/>
    </p:embeddedFont>
    <p:embeddedFont>
      <p:font typeface="League Gothic" panose="020B0604020202020204" charset="0"/>
      <p:regular r:id="rId11"/>
    </p:embeddedFont>
    <p:embeddedFont>
      <p:font typeface="Times New Roman Bold" panose="02020803070505020304" pitchFamily="18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sh0321/Walmart_Sales_Dashboard/blob/main/Walmart_Sales.csv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860051" y="4655998"/>
            <a:ext cx="11034757" cy="7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5"/>
              </a:lnSpc>
            </a:pPr>
            <a:r>
              <a:rPr lang="en-US" sz="53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DRIVING INSIGHTS FROM WEEKLY SALES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3852" y="8958262"/>
            <a:ext cx="2994182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2999" spc="632">
                <a:solidFill>
                  <a:srgbClr val="0CC0DF"/>
                </a:solidFill>
                <a:latin typeface="League Gothic"/>
                <a:ea typeface="League Gothic"/>
                <a:cs typeface="League Gothic"/>
                <a:sym typeface="League Gothic"/>
              </a:rPr>
              <a:t>26 JUNE,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0943" y="3450396"/>
            <a:ext cx="14412973" cy="104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7"/>
              </a:lnSpc>
            </a:pPr>
            <a:r>
              <a:rPr lang="en-US" sz="5998" spc="899">
                <a:solidFill>
                  <a:srgbClr val="5CE1E6"/>
                </a:solidFill>
                <a:latin typeface="League Gothic"/>
                <a:ea typeface="League Gothic"/>
                <a:cs typeface="League Gothic"/>
                <a:sym typeface="League Gothic"/>
              </a:rPr>
              <a:t>WALMART SALES PERFORMANCE DASHBOARD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31357" y="8686800"/>
            <a:ext cx="3557633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2999" spc="632">
                <a:solidFill>
                  <a:srgbClr val="0CC0D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PRESENTED BY:</a:t>
            </a:r>
          </a:p>
          <a:p>
            <a:pPr algn="ctr">
              <a:lnSpc>
                <a:spcPts val="4349"/>
              </a:lnSpc>
            </a:pPr>
            <a:r>
              <a:rPr lang="en-US" sz="2999" spc="632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PALASH MUKHERJEE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01692" y="829104"/>
            <a:ext cx="5486319" cy="12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1692" y="2290395"/>
            <a:ext cx="16548190" cy="96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design and implement an interactive dashboard for business stakeholders, providing clear, actionable insights into Walmart's weekly sales performance.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1692" y="3927914"/>
            <a:ext cx="3103727" cy="12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KEY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692" y="5480152"/>
            <a:ext cx="11442768" cy="279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overall sales trends.</a:t>
            </a:r>
          </a:p>
          <a:p>
            <a:pPr marL="604518" lvl="1" indent="-302259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top-performing stores.</a:t>
            </a:r>
          </a:p>
          <a:p>
            <a:pPr marL="604518" lvl="1" indent="-302259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impact of holiday weeks on sales.</a:t>
            </a:r>
          </a:p>
          <a:p>
            <a:pPr marL="604518" lvl="1" indent="-302259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relationships between sales and external factors (e.g., unemployment, fuel prices).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766434" y="2405405"/>
            <a:ext cx="4252880" cy="104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9"/>
              </a:lnSpc>
            </a:pPr>
            <a:r>
              <a:rPr lang="en-US" sz="5999" spc="899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SOURCE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1000" y="1041829"/>
            <a:ext cx="7185675" cy="12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OVERVIEW &amp;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6434" y="3640803"/>
            <a:ext cx="1250645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u="sng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  <a:hlinkClick r:id="rId3" tooltip="https://github.com/Palash0321/Walmart_Sales_Dashboard/blob/main/Walmart_Sales.csv"/>
              </a:rPr>
              <a:t>https://github.com/Palash0321/Walmart_Sales_Dashboard/blob/main/Walmart_Sales.csv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6434" y="4298045"/>
            <a:ext cx="13949689" cy="8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7"/>
              </a:lnSpc>
            </a:pP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historical weekly sales figures, along with store ID, date, holiday flag, temperature, fuel price, CPI, and unemployment rate.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6434" y="5980961"/>
            <a:ext cx="3657232" cy="104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9"/>
              </a:lnSpc>
            </a:pPr>
            <a:r>
              <a:rPr lang="en-US" sz="5999" spc="899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TOOLS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1830" y="7390067"/>
            <a:ext cx="13949689" cy="126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367" lvl="1" indent="-262183" algn="just">
              <a:lnSpc>
                <a:spcPts val="3157"/>
              </a:lnSpc>
              <a:buFont typeface="Arial"/>
              <a:buChar char="•"/>
            </a:pPr>
            <a:r>
              <a:rPr lang="en-US" sz="2428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 (Pandas):</a:t>
            </a: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initial data preparation and cleaning (e.g., ensuring correct date formats, checking for missing values/duplicates).</a:t>
            </a:r>
          </a:p>
          <a:p>
            <a:pPr marL="524367" lvl="1" indent="-262183" algn="just">
              <a:lnSpc>
                <a:spcPts val="3157"/>
              </a:lnSpc>
              <a:buFont typeface="Arial"/>
              <a:buChar char="•"/>
            </a:pPr>
            <a:r>
              <a:rPr lang="en-US" sz="2428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Tableau:</a:t>
            </a:r>
            <a:r>
              <a:rPr lang="en-US" sz="24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creating the interactive visualizations and dashboard.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5007454"/>
            <a:ext cx="6656981" cy="5302570"/>
            <a:chOff x="0" y="0"/>
            <a:chExt cx="598312" cy="47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8312" cy="476581"/>
            </a:xfrm>
            <a:custGeom>
              <a:avLst/>
              <a:gdLst/>
              <a:ahLst/>
              <a:cxnLst/>
              <a:rect l="l" t="t" r="r" b="b"/>
              <a:pathLst>
                <a:path w="598312" h="476581">
                  <a:moveTo>
                    <a:pt x="299156" y="0"/>
                  </a:moveTo>
                  <a:cubicBezTo>
                    <a:pt x="133937" y="0"/>
                    <a:pt x="0" y="106686"/>
                    <a:pt x="0" y="238291"/>
                  </a:cubicBezTo>
                  <a:cubicBezTo>
                    <a:pt x="0" y="369895"/>
                    <a:pt x="133937" y="476581"/>
                    <a:pt x="299156" y="476581"/>
                  </a:cubicBezTo>
                  <a:cubicBezTo>
                    <a:pt x="464376" y="476581"/>
                    <a:pt x="598312" y="369895"/>
                    <a:pt x="598312" y="238291"/>
                  </a:cubicBezTo>
                  <a:cubicBezTo>
                    <a:pt x="598312" y="106686"/>
                    <a:pt x="464376" y="0"/>
                    <a:pt x="299156" y="0"/>
                  </a:cubicBezTo>
                  <a:close/>
                </a:path>
              </a:pathLst>
            </a:custGeom>
            <a:blipFill>
              <a:blip r:embed="rId3"/>
              <a:stretch>
                <a:fillRect t="-75307" b="-1277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461156" y="3341118"/>
            <a:ext cx="5432681" cy="2481949"/>
          </a:xfrm>
          <a:custGeom>
            <a:avLst/>
            <a:gdLst/>
            <a:ahLst/>
            <a:cxnLst/>
            <a:rect l="l" t="t" r="r" b="b"/>
            <a:pathLst>
              <a:path w="5432681" h="2481949">
                <a:moveTo>
                  <a:pt x="0" y="0"/>
                </a:moveTo>
                <a:lnTo>
                  <a:pt x="5432681" y="0"/>
                </a:lnTo>
                <a:lnTo>
                  <a:pt x="5432681" y="2481949"/>
                </a:lnTo>
                <a:lnTo>
                  <a:pt x="0" y="248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7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61156" y="341826"/>
            <a:ext cx="4938967" cy="241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KEY DASHBOARD SECTIONS &amp; KPIS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3837" y="282752"/>
            <a:ext cx="11764565" cy="49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dashboard is organized to provide a comprehensive view of sales performance: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1107" y="940612"/>
            <a:ext cx="6838600" cy="5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0" lvl="1" indent="-430285" algn="just">
              <a:lnSpc>
                <a:spcPts val="4583"/>
              </a:lnSpc>
              <a:buFont typeface="Arial"/>
              <a:buChar char="•"/>
            </a:pPr>
            <a:r>
              <a:rPr lang="en-US" sz="3985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1. KEY PERFORMANCE INDICATORS (KPIS):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4350" y="1546948"/>
            <a:ext cx="10863044" cy="131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Total Weekly Sales:</a:t>
            </a: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prominent card displaying the overall sum of sales across all stores and periods.</a:t>
            </a:r>
          </a:p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Average Weekly Sales:</a:t>
            </a: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Another card showing the average weekly sales figure.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1107" y="3092110"/>
            <a:ext cx="4375516" cy="5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0" lvl="1" indent="-430285" algn="just">
              <a:lnSpc>
                <a:spcPts val="4583"/>
              </a:lnSpc>
              <a:buFont typeface="Arial"/>
              <a:buChar char="•"/>
            </a:pPr>
            <a:r>
              <a:rPr lang="en-US" sz="3985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2. WEEKLY SALES TREND: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4350" y="3622246"/>
            <a:ext cx="10863044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Line Chart showing Weekly_Sales over Date, revealing seasonal patterns and overall growth/decline.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1107" y="4723336"/>
            <a:ext cx="3618882" cy="5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0" lvl="1" indent="-430285" algn="just">
              <a:lnSpc>
                <a:spcPts val="4583"/>
              </a:lnSpc>
              <a:buFont typeface="Arial"/>
              <a:buChar char="•"/>
            </a:pPr>
            <a:r>
              <a:rPr lang="en-US" sz="3985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3. SALES BY STORE: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8454" y="5329672"/>
            <a:ext cx="10863044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Bar Chart highlighting sales performance across individual Walmart stores, sorted by total sales.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1107" y="6354562"/>
            <a:ext cx="6307347" cy="5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0" lvl="1" indent="-430285" algn="just">
              <a:lnSpc>
                <a:spcPts val="4583"/>
              </a:lnSpc>
              <a:buFont typeface="Arial"/>
              <a:buChar char="•"/>
            </a:pPr>
            <a:r>
              <a:rPr lang="en-US" sz="3985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4. SALES BY HOLIDAY/NON-HOLIDAY: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48454" y="6960898"/>
            <a:ext cx="10863044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Bar Chart comparing total sales during holiday weeks versus non-holiday weeks, using the Holiday_Flag.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9682" y="8014363"/>
            <a:ext cx="10992037" cy="58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570" lvl="1" indent="-430285" algn="just">
              <a:lnSpc>
                <a:spcPts val="4583"/>
              </a:lnSpc>
              <a:buFont typeface="Arial"/>
              <a:buChar char="•"/>
            </a:pPr>
            <a:r>
              <a:rPr lang="en-US" sz="3985">
                <a:solidFill>
                  <a:srgbClr val="DFECEA"/>
                </a:solidFill>
                <a:latin typeface="League Gothic"/>
                <a:ea typeface="League Gothic"/>
                <a:cs typeface="League Gothic"/>
                <a:sym typeface="League Gothic"/>
              </a:rPr>
              <a:t>5. SALES VS. ECONOMIC FACTORS (E.G., UNEMPLOYMENT/TEMPERATURE):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48454" y="8592124"/>
            <a:ext cx="10863044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Exploratory Chart (e.g., Scatter Plot) to visualize potential correlations between Weekly_Sales and factors like Unemployment or Temperature.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8456" y="149863"/>
            <a:ext cx="7637984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KEY INSIGHTS &amp; 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2940" y="1765774"/>
            <a:ext cx="14287500" cy="770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Overall Sales Performance:</a:t>
            </a:r>
            <a:r>
              <a:rPr lang="en-US" sz="2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[State the total sales number from your dashboard] indicates strong overall sales.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Sales Trends: </a:t>
            </a:r>
            <a:r>
              <a:rPr lang="en-US" sz="2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[Describe the trend – e.g., "Sales show a consistent upward trend over the years," or "Sales peak during certain months/quarters due to seasonality."].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Holiday Impact:</a:t>
            </a:r>
            <a:r>
              <a:rPr lang="en-US" sz="2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[State your finding – e.g., "Holiday weeks consistently drive higher sales, demonstrating their importance," or "The impact of holidays is [specific observation]."].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Top Performing Stores:</a:t>
            </a:r>
            <a:r>
              <a:rPr lang="en-US" sz="2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[Mention 1-2 top store IDs or a general observation – e.g., "Store X and Store Y are consistently the highest revenue generators."].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Influence:</a:t>
            </a:r>
            <a:r>
              <a:rPr lang="en-US" sz="2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[If you found a correlation, state it – e.g., "There appears to be an inverse relationship between unemployment and sales, as unemployment decreases, sales tend to rise." Or "Temperature shows no clear direct correlation with sales."]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9677" y="214258"/>
            <a:ext cx="1071836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INTERACTIVITY &amp;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02715" y="2090420"/>
            <a:ext cx="14287500" cy="666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DFECE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Features: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Filters/Slicers: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Users can filter the entire dashboard by Date Range, Store ID, and Holiday/Non-Holiday status for deeper dives.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Click-to-Filter: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Charts can be set up to filter others (e.g., clicking on a store in the "Sales by Store" chart updates the "Sales Trend" for that specific store).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DFECE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Recommendations: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Planning: 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holiday sales insights for better inventory management and marketing campaigns during peak seasons.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Targeted Store Support: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Investigate factors contributing to high sales in top stores, and apply learnings to lower-performing ones.</a:t>
            </a:r>
          </a:p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Monitoring: </a:t>
            </a:r>
            <a:r>
              <a:rPr lang="en-US" sz="2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Continue to monitor economic indicators like unemployment as they may influence sales performance.</a:t>
            </a:r>
          </a:p>
          <a:p>
            <a:pPr algn="just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4053" y="1287302"/>
            <a:ext cx="17879894" cy="8364211"/>
          </a:xfrm>
          <a:custGeom>
            <a:avLst/>
            <a:gdLst/>
            <a:ahLst/>
            <a:cxnLst/>
            <a:rect l="l" t="t" r="r" b="b"/>
            <a:pathLst>
              <a:path w="17879894" h="8364211">
                <a:moveTo>
                  <a:pt x="0" y="0"/>
                </a:moveTo>
                <a:lnTo>
                  <a:pt x="17879894" y="0"/>
                </a:lnTo>
                <a:lnTo>
                  <a:pt x="17879894" y="8364211"/>
                </a:lnTo>
                <a:lnTo>
                  <a:pt x="0" y="836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51" t="-97" r="-7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573796" y="192494"/>
            <a:ext cx="4869176" cy="83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56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DASHBOARD 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657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 (MS)</vt:lpstr>
      <vt:lpstr>Calibri</vt:lpstr>
      <vt:lpstr>Times New Roman Bold</vt:lpstr>
      <vt:lpstr>League Gothic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</dc:title>
  <cp:lastModifiedBy>Palash Mukherjee</cp:lastModifiedBy>
  <cp:revision>2</cp:revision>
  <dcterms:created xsi:type="dcterms:W3CDTF">2006-08-16T00:00:00Z</dcterms:created>
  <dcterms:modified xsi:type="dcterms:W3CDTF">2025-06-26T11:30:17Z</dcterms:modified>
  <dc:identifier>DAGrcX8jl7U</dc:identifier>
</cp:coreProperties>
</file>